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
      <p:font typeface="Inter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0C6D75A-A977-4A9A-B1A2-DBFF76521AD3}">
  <a:tblStyle styleId="{A0C6D75A-A977-4A9A-B1A2-DBFF76521AD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22" Type="http://schemas.openxmlformats.org/officeDocument/2006/relationships/font" Target="fonts/PlusJakartaSansMedium-italic.fntdata"/><Relationship Id="rId21" Type="http://schemas.openxmlformats.org/officeDocument/2006/relationships/font" Target="fonts/PlusJakartaSansMedium-bold.fntdata"/><Relationship Id="rId24" Type="http://schemas.openxmlformats.org/officeDocument/2006/relationships/font" Target="fonts/InterMedium-regular.fntdata"/><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Medium-italic.fntdata"/><Relationship Id="rId25" Type="http://schemas.openxmlformats.org/officeDocument/2006/relationships/font" Target="fonts/InterMedium-bold.fntdata"/><Relationship Id="rId27" Type="http://schemas.openxmlformats.org/officeDocument/2006/relationships/font" Target="fonts/Inter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aee320a6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aee320a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6aee320a6b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6aee320a6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6aee320a6b_0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6aee320a6b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6aee320a6b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6aee320a6b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6aee320a6b_0_42:notes"/>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6aee320a6b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6aee320a6b_0_1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6aee320a6b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hyperlink" Target="https://storymaps.com/stories/b518712a770449aa8acfbbbe887433b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hyperlink" Target="https://storymaps.com/stories/b518712a770449aa8acfbbbe887433b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hyperlink" Target="https://storymaps.com/stories/b518712a770449aa8acfbbbe887433b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WebQuest: Analyzing the Collapse of the Soviet Union</a:t>
            </a:r>
            <a:endParaRPr sz="1900">
              <a:latin typeface="Inter Medium"/>
              <a:ea typeface="Inter Medium"/>
              <a:cs typeface="Inter Medium"/>
              <a:sym typeface="Inter Medium"/>
            </a:endParaRPr>
          </a:p>
          <a:p>
            <a:pPr indent="0" lvl="0" marL="0" rtl="0" algn="ctr">
              <a:spcBef>
                <a:spcPts val="0"/>
              </a:spcBef>
              <a:spcAft>
                <a:spcPts val="0"/>
              </a:spcAft>
              <a:buNone/>
            </a:pPr>
            <a:r>
              <a:t/>
            </a:r>
            <a:endParaRPr sz="1900">
              <a:latin typeface="Inter Medium"/>
              <a:ea typeface="Inter Medium"/>
              <a:cs typeface="Inter Medium"/>
              <a:sym typeface="Inter Medium"/>
            </a:endParaRPr>
          </a:p>
        </p:txBody>
      </p:sp>
      <p:pic>
        <p:nvPicPr>
          <p:cNvPr id="101" name="Google Shape;101;p2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412500" y="1423725"/>
            <a:ext cx="6947400" cy="217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Introduction</a:t>
            </a:r>
            <a:endParaRPr b="1">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For most of the 20th century, the Soviet Union stood as a global superpower, locked in a Cold War with the United States and influencing nations across Eastern Europe and beyond. But by the end of 1991, this vast empire had collapsed, its republics had declared independence, and its long-time leader had resigned. How could such a powerful nation fall apart so quickly?</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17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a:solidFill>
                  <a:schemeClr val="dk1"/>
                </a:solidFill>
                <a:latin typeface="Halant"/>
                <a:ea typeface="Halant"/>
                <a:cs typeface="Halant"/>
                <a:sym typeface="Halant"/>
              </a:rPr>
              <a:t>Task</a:t>
            </a:r>
            <a:endParaRPr b="1">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In this webquest, your mission is to act as a historical detective and determine the cause (or causes) of the Soviet Union’s collapse. You will investigate key events, policies, and movements that contributed to the Soviet Union’s "death” using an interactive StoryMap.</a:t>
            </a:r>
            <a:endParaRPr sz="1200">
              <a:solidFill>
                <a:schemeClr val="dk1"/>
              </a:solidFill>
              <a:latin typeface="Halant"/>
              <a:ea typeface="Halant"/>
              <a:cs typeface="Halant"/>
              <a:sym typeface="Halant"/>
            </a:endParaRPr>
          </a:p>
        </p:txBody>
      </p:sp>
      <p:sp>
        <p:nvSpPr>
          <p:cNvPr id="105" name="Google Shape;105;p25"/>
          <p:cNvSpPr txBox="1"/>
          <p:nvPr/>
        </p:nvSpPr>
        <p:spPr>
          <a:xfrm>
            <a:off x="1112000" y="7699950"/>
            <a:ext cx="6531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rgbClr val="1B1B1B"/>
                </a:solidFill>
                <a:latin typeface="Halant"/>
                <a:ea typeface="Halant"/>
                <a:cs typeface="Halant"/>
                <a:sym typeface="Halant"/>
              </a:rPr>
              <a:t>“</a:t>
            </a:r>
            <a:r>
              <a:rPr lang="en" sz="1200">
                <a:solidFill>
                  <a:srgbClr val="242424"/>
                </a:solidFill>
                <a:highlight>
                  <a:srgbClr val="FFFFFF"/>
                </a:highlight>
                <a:latin typeface="Halant"/>
                <a:ea typeface="Halant"/>
                <a:cs typeface="Halant"/>
                <a:sym typeface="Halant"/>
              </a:rPr>
              <a:t>Soviet Union administrative divisions, 1983.” Library of Congress</a:t>
            </a:r>
            <a:endParaRPr sz="1200">
              <a:solidFill>
                <a:srgbClr val="1B1B1B"/>
              </a:solidFill>
              <a:latin typeface="Halant"/>
              <a:ea typeface="Halant"/>
              <a:cs typeface="Halant"/>
              <a:sym typeface="Halant"/>
            </a:endParaRPr>
          </a:p>
        </p:txBody>
      </p:sp>
      <p:pic>
        <p:nvPicPr>
          <p:cNvPr id="106" name="Google Shape;106;p25" title="download (17).png"/>
          <p:cNvPicPr preferRelativeResize="0"/>
          <p:nvPr/>
        </p:nvPicPr>
        <p:blipFill rotWithShape="1">
          <a:blip r:embed="rId5">
            <a:alphaModFix/>
          </a:blip>
          <a:srcRect b="7616" l="12108" r="11257" t="3296"/>
          <a:stretch/>
        </p:blipFill>
        <p:spPr>
          <a:xfrm>
            <a:off x="1112000" y="3708650"/>
            <a:ext cx="5722873" cy="3818550"/>
          </a:xfrm>
          <a:prstGeom prst="rect">
            <a:avLst/>
          </a:prstGeom>
          <a:noFill/>
          <a:ln>
            <a:noFill/>
          </a:ln>
        </p:spPr>
      </p:pic>
      <p:sp>
        <p:nvSpPr>
          <p:cNvPr id="107" name="Google Shape;107;p25"/>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The Collapse of the Soviet Union: Political Causes</a:t>
            </a:r>
            <a:endParaRPr sz="1900">
              <a:latin typeface="Inter Medium"/>
              <a:ea typeface="Inter Medium"/>
              <a:cs typeface="Inter Medium"/>
              <a:sym typeface="Inter Medium"/>
            </a:endParaRPr>
          </a:p>
        </p:txBody>
      </p:sp>
      <p:pic>
        <p:nvPicPr>
          <p:cNvPr id="114" name="Google Shape;114;p2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5" name="Google Shape;11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7" name="Google Shape;117;p26"/>
          <p:cNvGraphicFramePr/>
          <p:nvPr/>
        </p:nvGraphicFramePr>
        <p:xfrm>
          <a:off x="340888" y="1691450"/>
          <a:ext cx="3000000" cy="3000000"/>
        </p:xfrm>
        <a:graphic>
          <a:graphicData uri="http://schemas.openxmlformats.org/drawingml/2006/table">
            <a:tbl>
              <a:tblPr>
                <a:noFill/>
                <a:tableStyleId>{A0C6D75A-A977-4A9A-B1A2-DBFF76521AD3}</a:tableStyleId>
              </a:tblPr>
              <a:tblGrid>
                <a:gridCol w="1396500"/>
                <a:gridCol w="2810800"/>
                <a:gridCol w="2883500"/>
              </a:tblGrid>
              <a:tr h="312125">
                <a:tc>
                  <a:txBody>
                    <a:bodyPr/>
                    <a:lstStyle/>
                    <a:p>
                      <a:pPr indent="0" lvl="0" marL="0" rtl="0" algn="ctr">
                        <a:spcBef>
                          <a:spcPts val="0"/>
                        </a:spcBef>
                        <a:spcAft>
                          <a:spcPts val="0"/>
                        </a:spcAft>
                        <a:buNone/>
                      </a:pPr>
                      <a:r>
                        <a:rPr b="1" lang="en" sz="1200">
                          <a:latin typeface="Inter"/>
                          <a:ea typeface="Inter"/>
                          <a:cs typeface="Inter"/>
                          <a:sym typeface="Inter"/>
                        </a:rPr>
                        <a:t>Artifact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Event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How did this contribute to the “death” of the Soviet Union?</a:t>
                      </a:r>
                      <a:endParaRPr b="1" sz="1200">
                        <a:latin typeface="Inter"/>
                        <a:ea typeface="Inter"/>
                        <a:cs typeface="Inter"/>
                        <a:sym typeface="Inter"/>
                      </a:endParaRPr>
                    </a:p>
                  </a:txBody>
                  <a:tcPr marT="91425" marB="91425" marR="91425" marL="91425"/>
                </a:tc>
              </a:tr>
              <a:tr h="2126900">
                <a:tc>
                  <a:txBody>
                    <a:bodyPr/>
                    <a:lstStyle/>
                    <a:p>
                      <a:pPr indent="0" lvl="0" marL="0" rtl="0" algn="ctr">
                        <a:spcBef>
                          <a:spcPts val="0"/>
                        </a:spcBef>
                        <a:spcAft>
                          <a:spcPts val="0"/>
                        </a:spcAft>
                        <a:buNone/>
                      </a:pPr>
                      <a:r>
                        <a:rPr lang="en" sz="1200">
                          <a:latin typeface="Inter"/>
                          <a:ea typeface="Inter"/>
                          <a:cs typeface="Inter"/>
                          <a:sym typeface="Inter"/>
                        </a:rPr>
                        <a:t>#1</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Western Newspapers on the Chernobyl accident</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126900">
                <a:tc>
                  <a:txBody>
                    <a:bodyPr/>
                    <a:lstStyle/>
                    <a:p>
                      <a:pPr indent="0" lvl="0" marL="0" rtl="0" algn="ctr">
                        <a:spcBef>
                          <a:spcPts val="0"/>
                        </a:spcBef>
                        <a:spcAft>
                          <a:spcPts val="0"/>
                        </a:spcAft>
                        <a:buNone/>
                      </a:pPr>
                      <a:r>
                        <a:rPr lang="en" sz="1200">
                          <a:latin typeface="Inter"/>
                          <a:ea typeface="Inter"/>
                          <a:cs typeface="Inter"/>
                          <a:sym typeface="Inter"/>
                        </a:rPr>
                        <a:t>#2</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Boris Yeltsin standing against his own party atop a tank</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126900">
                <a:tc>
                  <a:txBody>
                    <a:bodyPr/>
                    <a:lstStyle/>
                    <a:p>
                      <a:pPr indent="0" lvl="0" marL="0" rtl="0" algn="ctr">
                        <a:spcBef>
                          <a:spcPts val="0"/>
                        </a:spcBef>
                        <a:spcAft>
                          <a:spcPts val="0"/>
                        </a:spcAft>
                        <a:buNone/>
                      </a:pPr>
                      <a:r>
                        <a:rPr lang="en" sz="1200">
                          <a:latin typeface="Inter"/>
                          <a:ea typeface="Inter"/>
                          <a:cs typeface="Inter"/>
                          <a:sym typeface="Inter"/>
                        </a:rPr>
                        <a:t>#3</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The Greenville News of Mikhail Gorbachev resignation</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18" name="Google Shape;118;p26"/>
          <p:cNvSpPr txBox="1"/>
          <p:nvPr/>
        </p:nvSpPr>
        <p:spPr>
          <a:xfrm>
            <a:off x="340788" y="1099675"/>
            <a:ext cx="7090800" cy="369300"/>
          </a:xfrm>
          <a:prstGeom prst="rect">
            <a:avLst/>
          </a:prstGeom>
          <a:noFill/>
          <a:ln cap="flat" cmpd="sng" w="19050">
            <a:solidFill>
              <a:srgbClr val="6484F3"/>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Directions: Using this </a:t>
            </a:r>
            <a:r>
              <a:rPr lang="en" sz="1200" u="sng">
                <a:solidFill>
                  <a:schemeClr val="hlink"/>
                </a:solidFill>
                <a:latin typeface="Halant"/>
                <a:ea typeface="Halant"/>
                <a:cs typeface="Halant"/>
                <a:sym typeface="Halant"/>
                <a:hlinkClick r:id="rId5"/>
              </a:rPr>
              <a:t>site</a:t>
            </a:r>
            <a:r>
              <a:rPr lang="en" sz="1200">
                <a:solidFill>
                  <a:schemeClr val="dk1"/>
                </a:solidFill>
                <a:latin typeface="Halant"/>
                <a:ea typeface="Halant"/>
                <a:cs typeface="Halant"/>
                <a:sym typeface="Halant"/>
              </a:rPr>
              <a:t>, complete the table below with your group. </a:t>
            </a:r>
            <a:endParaRPr sz="12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pic>
        <p:nvPicPr>
          <p:cNvPr id="123" name="Google Shape;123;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Collapse of the Soviet Union: Economic Causes</a:t>
            </a:r>
            <a:endParaRPr sz="1900">
              <a:latin typeface="Inter Medium"/>
              <a:ea typeface="Inter Medium"/>
              <a:cs typeface="Inter Medium"/>
              <a:sym typeface="Inter Medium"/>
            </a:endParaRPr>
          </a:p>
        </p:txBody>
      </p:sp>
      <p:pic>
        <p:nvPicPr>
          <p:cNvPr id="125" name="Google Shape;125;p2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26" name="Google Shape;12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8" name="Google Shape;128;p27"/>
          <p:cNvGraphicFramePr/>
          <p:nvPr/>
        </p:nvGraphicFramePr>
        <p:xfrm>
          <a:off x="340888" y="1691450"/>
          <a:ext cx="3000000" cy="3000000"/>
        </p:xfrm>
        <a:graphic>
          <a:graphicData uri="http://schemas.openxmlformats.org/drawingml/2006/table">
            <a:tbl>
              <a:tblPr>
                <a:noFill/>
                <a:tableStyleId>{A0C6D75A-A977-4A9A-B1A2-DBFF76521AD3}</a:tableStyleId>
              </a:tblPr>
              <a:tblGrid>
                <a:gridCol w="1396500"/>
                <a:gridCol w="2883525"/>
                <a:gridCol w="2810775"/>
              </a:tblGrid>
              <a:tr h="100000">
                <a:tc>
                  <a:txBody>
                    <a:bodyPr/>
                    <a:lstStyle/>
                    <a:p>
                      <a:pPr indent="0" lvl="0" marL="0" rtl="0" algn="ctr">
                        <a:spcBef>
                          <a:spcPts val="0"/>
                        </a:spcBef>
                        <a:spcAft>
                          <a:spcPts val="0"/>
                        </a:spcAft>
                        <a:buNone/>
                      </a:pPr>
                      <a:r>
                        <a:rPr b="1" lang="en" sz="1200">
                          <a:latin typeface="Inter"/>
                          <a:ea typeface="Inter"/>
                          <a:cs typeface="Inter"/>
                          <a:sym typeface="Inter"/>
                        </a:rPr>
                        <a:t>Artifact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Event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How did this contribute to the “death” of the Soviet Union?</a:t>
                      </a:r>
                      <a:endParaRPr b="1" sz="1200">
                        <a:latin typeface="Inter"/>
                        <a:ea typeface="Inter"/>
                        <a:cs typeface="Inter"/>
                        <a:sym typeface="Inter"/>
                      </a:endParaRPr>
                    </a:p>
                  </a:txBody>
                  <a:tcPr marT="91425" marB="91425" marR="91425" marL="91425"/>
                </a:tc>
              </a:tr>
              <a:tr h="2616725">
                <a:tc>
                  <a:txBody>
                    <a:bodyPr/>
                    <a:lstStyle/>
                    <a:p>
                      <a:pPr indent="0" lvl="0" marL="0" rtl="0" algn="ctr">
                        <a:spcBef>
                          <a:spcPts val="0"/>
                        </a:spcBef>
                        <a:spcAft>
                          <a:spcPts val="0"/>
                        </a:spcAft>
                        <a:buNone/>
                      </a:pPr>
                      <a:r>
                        <a:rPr lang="en" sz="1200">
                          <a:latin typeface="Inter"/>
                          <a:ea typeface="Inter"/>
                          <a:cs typeface="Inter"/>
                          <a:sym typeface="Inter"/>
                        </a:rPr>
                        <a:t>#4</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Graph on the Number of Nuclear Warhead Inventory of the Nuclear Powers, 1945 to 2014.</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2096350">
                <a:tc>
                  <a:txBody>
                    <a:bodyPr/>
                    <a:lstStyle/>
                    <a:p>
                      <a:pPr indent="0" lvl="0" marL="0" rtl="0" algn="ctr">
                        <a:spcBef>
                          <a:spcPts val="0"/>
                        </a:spcBef>
                        <a:spcAft>
                          <a:spcPts val="0"/>
                        </a:spcAft>
                        <a:buNone/>
                      </a:pPr>
                      <a:r>
                        <a:rPr lang="en" sz="1200">
                          <a:latin typeface="Inter"/>
                          <a:ea typeface="Inter"/>
                          <a:cs typeface="Inter"/>
                          <a:sym typeface="Inter"/>
                        </a:rPr>
                        <a:t>#5</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Long queues outside Soviet Shops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962550">
                <a:tc>
                  <a:txBody>
                    <a:bodyPr/>
                    <a:lstStyle/>
                    <a:p>
                      <a:pPr indent="0" lvl="0" marL="0" rtl="0" algn="ctr">
                        <a:spcBef>
                          <a:spcPts val="0"/>
                        </a:spcBef>
                        <a:spcAft>
                          <a:spcPts val="0"/>
                        </a:spcAft>
                        <a:buNone/>
                      </a:pPr>
                      <a:r>
                        <a:rPr lang="en" sz="1200">
                          <a:latin typeface="Inter"/>
                          <a:ea typeface="Inter"/>
                          <a:cs typeface="Inter"/>
                          <a:sym typeface="Inter"/>
                        </a:rPr>
                        <a:t>#6</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Thousands of workers rallied on Minsk's Lenin Square in April 1991.</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29" name="Google Shape;129;p27"/>
          <p:cNvSpPr txBox="1"/>
          <p:nvPr/>
        </p:nvSpPr>
        <p:spPr>
          <a:xfrm>
            <a:off x="340788" y="1099675"/>
            <a:ext cx="7090800" cy="369300"/>
          </a:xfrm>
          <a:prstGeom prst="rect">
            <a:avLst/>
          </a:prstGeom>
          <a:noFill/>
          <a:ln cap="flat" cmpd="sng" w="19050">
            <a:solidFill>
              <a:srgbClr val="6484F3"/>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Directions: Using this </a:t>
            </a:r>
            <a:r>
              <a:rPr lang="en" sz="1200" u="sng">
                <a:solidFill>
                  <a:schemeClr val="hlink"/>
                </a:solidFill>
                <a:latin typeface="Halant"/>
                <a:ea typeface="Halant"/>
                <a:cs typeface="Halant"/>
                <a:sym typeface="Halant"/>
                <a:hlinkClick r:id="rId5"/>
              </a:rPr>
              <a:t>site</a:t>
            </a:r>
            <a:r>
              <a:rPr lang="en" sz="1200">
                <a:solidFill>
                  <a:schemeClr val="dk1"/>
                </a:solidFill>
                <a:latin typeface="Halant"/>
                <a:ea typeface="Halant"/>
                <a:cs typeface="Halant"/>
                <a:sym typeface="Halant"/>
              </a:rPr>
              <a:t>, complete the table below with your group. </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pic>
        <p:nvPicPr>
          <p:cNvPr id="134" name="Google Shape;134;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5" name="Google Shape;135;p2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Collapse of the Soviet Union: Social Causes</a:t>
            </a:r>
            <a:endParaRPr sz="1900">
              <a:latin typeface="Inter Medium"/>
              <a:ea typeface="Inter Medium"/>
              <a:cs typeface="Inter Medium"/>
              <a:sym typeface="Inter Medium"/>
            </a:endParaRPr>
          </a:p>
        </p:txBody>
      </p:sp>
      <p:pic>
        <p:nvPicPr>
          <p:cNvPr id="136" name="Google Shape;136;p28"/>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37" name="Google Shape;137;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8" name="Google Shape;13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9" name="Google Shape;139;p28"/>
          <p:cNvGraphicFramePr/>
          <p:nvPr/>
        </p:nvGraphicFramePr>
        <p:xfrm>
          <a:off x="340888" y="1691450"/>
          <a:ext cx="3000000" cy="3000000"/>
        </p:xfrm>
        <a:graphic>
          <a:graphicData uri="http://schemas.openxmlformats.org/drawingml/2006/table">
            <a:tbl>
              <a:tblPr>
                <a:noFill/>
                <a:tableStyleId>{A0C6D75A-A977-4A9A-B1A2-DBFF76521AD3}</a:tableStyleId>
              </a:tblPr>
              <a:tblGrid>
                <a:gridCol w="1396500"/>
                <a:gridCol w="2974475"/>
                <a:gridCol w="2719825"/>
              </a:tblGrid>
              <a:tr h="298450">
                <a:tc>
                  <a:txBody>
                    <a:bodyPr/>
                    <a:lstStyle/>
                    <a:p>
                      <a:pPr indent="0" lvl="0" marL="0" rtl="0" algn="ctr">
                        <a:spcBef>
                          <a:spcPts val="0"/>
                        </a:spcBef>
                        <a:spcAft>
                          <a:spcPts val="0"/>
                        </a:spcAft>
                        <a:buNone/>
                      </a:pPr>
                      <a:r>
                        <a:rPr b="1" lang="en" sz="1200">
                          <a:latin typeface="Inter"/>
                          <a:ea typeface="Inter"/>
                          <a:cs typeface="Inter"/>
                          <a:sym typeface="Inter"/>
                        </a:rPr>
                        <a:t>Artifact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Summary of Event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How did this contribute to the “death” of the Soviet Union?</a:t>
                      </a:r>
                      <a:endParaRPr b="1" sz="1200">
                        <a:latin typeface="Inter"/>
                        <a:ea typeface="Inter"/>
                        <a:cs typeface="Inter"/>
                        <a:sym typeface="Inter"/>
                      </a:endParaRPr>
                    </a:p>
                  </a:txBody>
                  <a:tcPr marT="91425" marB="91425" marR="91425" marL="91425"/>
                </a:tc>
              </a:tr>
              <a:tr h="1998550">
                <a:tc>
                  <a:txBody>
                    <a:bodyPr/>
                    <a:lstStyle/>
                    <a:p>
                      <a:pPr indent="0" lvl="0" marL="0" rtl="0" algn="ctr">
                        <a:spcBef>
                          <a:spcPts val="0"/>
                        </a:spcBef>
                        <a:spcAft>
                          <a:spcPts val="0"/>
                        </a:spcAft>
                        <a:buNone/>
                      </a:pPr>
                      <a:r>
                        <a:rPr lang="en" sz="1200">
                          <a:latin typeface="Inter"/>
                          <a:ea typeface="Inter"/>
                          <a:cs typeface="Inter"/>
                          <a:sym typeface="Inter"/>
                        </a:rPr>
                        <a:t>#7</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First McDonald's in Moscow, 1990</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998550">
                <a:tc>
                  <a:txBody>
                    <a:bodyPr/>
                    <a:lstStyle/>
                    <a:p>
                      <a:pPr indent="0" lvl="0" marL="0" rtl="0" algn="ctr">
                        <a:spcBef>
                          <a:spcPts val="0"/>
                        </a:spcBef>
                        <a:spcAft>
                          <a:spcPts val="0"/>
                        </a:spcAft>
                        <a:buNone/>
                      </a:pPr>
                      <a:r>
                        <a:rPr lang="en" sz="1200">
                          <a:latin typeface="Inter"/>
                          <a:ea typeface="Inter"/>
                          <a:cs typeface="Inter"/>
                          <a:sym typeface="Inter"/>
                        </a:rPr>
                        <a:t>#8</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The People's Movement of Ukraine, 1989</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998550">
                <a:tc>
                  <a:txBody>
                    <a:bodyPr/>
                    <a:lstStyle/>
                    <a:p>
                      <a:pPr indent="0" lvl="0" marL="0" rtl="0" algn="ctr">
                        <a:spcBef>
                          <a:spcPts val="0"/>
                        </a:spcBef>
                        <a:spcAft>
                          <a:spcPts val="0"/>
                        </a:spcAft>
                        <a:buNone/>
                      </a:pPr>
                      <a:r>
                        <a:rPr lang="en" sz="1200">
                          <a:latin typeface="Inter"/>
                          <a:ea typeface="Inter"/>
                          <a:cs typeface="Inter"/>
                          <a:sym typeface="Inter"/>
                        </a:rPr>
                        <a:t>#9</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Soviet Troops leaving Poland, 1993.</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40" name="Google Shape;140;p28"/>
          <p:cNvSpPr txBox="1"/>
          <p:nvPr/>
        </p:nvSpPr>
        <p:spPr>
          <a:xfrm>
            <a:off x="340788" y="1099675"/>
            <a:ext cx="7090800" cy="415500"/>
          </a:xfrm>
          <a:prstGeom prst="rect">
            <a:avLst/>
          </a:prstGeom>
          <a:noFill/>
          <a:ln cap="flat" cmpd="sng" w="19050">
            <a:solidFill>
              <a:srgbClr val="6484F3"/>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Directions: Using this </a:t>
            </a:r>
            <a:r>
              <a:rPr lang="en" sz="1500" u="sng">
                <a:solidFill>
                  <a:schemeClr val="hlink"/>
                </a:solidFill>
                <a:latin typeface="Halant"/>
                <a:ea typeface="Halant"/>
                <a:cs typeface="Halant"/>
                <a:sym typeface="Halant"/>
                <a:hlinkClick r:id="rId5"/>
              </a:rPr>
              <a:t>site</a:t>
            </a:r>
            <a:r>
              <a:rPr lang="en" sz="1500">
                <a:solidFill>
                  <a:schemeClr val="dk1"/>
                </a:solidFill>
                <a:latin typeface="Halant"/>
                <a:ea typeface="Halant"/>
                <a:cs typeface="Halant"/>
                <a:sym typeface="Halant"/>
              </a:rPr>
              <a:t>, complete the table below with your group. </a:t>
            </a:r>
            <a:endParaRPr sz="15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9"/>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Inter"/>
                <a:ea typeface="Inter"/>
                <a:cs typeface="Inter"/>
                <a:sym typeface="Inter"/>
              </a:rPr>
              <a:t>Historical Pathologist: Autopsy Report</a:t>
            </a:r>
            <a:endParaRPr sz="1900">
              <a:solidFill>
                <a:schemeClr val="dk1"/>
              </a:solidFill>
              <a:latin typeface="Inter"/>
              <a:ea typeface="Inter"/>
              <a:cs typeface="Inter"/>
              <a:sym typeface="Inter"/>
            </a:endParaRPr>
          </a:p>
        </p:txBody>
      </p:sp>
      <p:pic>
        <p:nvPicPr>
          <p:cNvPr id="146" name="Google Shape;146;p29"/>
          <p:cNvPicPr preferRelativeResize="0"/>
          <p:nvPr/>
        </p:nvPicPr>
        <p:blipFill>
          <a:blip r:embed="rId3">
            <a:alphaModFix/>
          </a:blip>
          <a:stretch>
            <a:fillRect/>
          </a:stretch>
        </p:blipFill>
        <p:spPr>
          <a:xfrm>
            <a:off x="290897" y="163672"/>
            <a:ext cx="630865" cy="261602"/>
          </a:xfrm>
          <a:prstGeom prst="rect">
            <a:avLst/>
          </a:prstGeom>
          <a:noFill/>
          <a:ln>
            <a:noFill/>
          </a:ln>
        </p:spPr>
      </p:pic>
      <p:sp>
        <p:nvSpPr>
          <p:cNvPr id="147" name="Google Shape;147;p29"/>
          <p:cNvSpPr txBox="1"/>
          <p:nvPr/>
        </p:nvSpPr>
        <p:spPr>
          <a:xfrm>
            <a:off x="349175" y="804050"/>
            <a:ext cx="7091400" cy="6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 autopsy is a </a:t>
            </a:r>
            <a:r>
              <a:rPr lang="en" sz="1200">
                <a:solidFill>
                  <a:schemeClr val="dk1"/>
                </a:solidFill>
                <a:highlight>
                  <a:srgbClr val="FFFFFF"/>
                </a:highlight>
                <a:latin typeface="Halant"/>
                <a:ea typeface="Halant"/>
                <a:cs typeface="Halant"/>
                <a:sym typeface="Halant"/>
              </a:rPr>
              <a:t>postmortem examination to discover the cause of death or the extent of disease. </a:t>
            </a:r>
            <a:r>
              <a:rPr lang="en" sz="1200">
                <a:solidFill>
                  <a:schemeClr val="dk1"/>
                </a:solidFill>
                <a:latin typeface="Halant"/>
                <a:ea typeface="Halant"/>
                <a:cs typeface="Halant"/>
                <a:sym typeface="Halant"/>
              </a:rPr>
              <a:t>Using what you have learned, complete the Autopsy Report below.</a:t>
            </a:r>
            <a:endParaRPr sz="1200">
              <a:solidFill>
                <a:schemeClr val="dk1"/>
              </a:solidFill>
              <a:latin typeface="Halant"/>
              <a:ea typeface="Halant"/>
              <a:cs typeface="Halant"/>
              <a:sym typeface="Halant"/>
            </a:endParaRPr>
          </a:p>
        </p:txBody>
      </p:sp>
      <p:graphicFrame>
        <p:nvGraphicFramePr>
          <p:cNvPr id="148" name="Google Shape;148;p29"/>
          <p:cNvGraphicFramePr/>
          <p:nvPr/>
        </p:nvGraphicFramePr>
        <p:xfrm>
          <a:off x="406450" y="1375413"/>
          <a:ext cx="3000000" cy="3000000"/>
        </p:xfrm>
        <a:graphic>
          <a:graphicData uri="http://schemas.openxmlformats.org/drawingml/2006/table">
            <a:tbl>
              <a:tblPr>
                <a:noFill/>
                <a:tableStyleId>{A0C6D75A-A977-4A9A-B1A2-DBFF76521AD3}</a:tableStyleId>
              </a:tblPr>
              <a:tblGrid>
                <a:gridCol w="2219325"/>
                <a:gridCol w="4638675"/>
              </a:tblGrid>
              <a:tr h="223550">
                <a:tc>
                  <a:txBody>
                    <a:bodyPr/>
                    <a:lstStyle/>
                    <a:p>
                      <a:pPr indent="0" lvl="0" marL="0" rtl="0" algn="l">
                        <a:spcBef>
                          <a:spcPts val="0"/>
                        </a:spcBef>
                        <a:spcAft>
                          <a:spcPts val="0"/>
                        </a:spcAft>
                        <a:buNone/>
                      </a:pPr>
                      <a:r>
                        <a:rPr b="1" lang="en" sz="1200">
                          <a:latin typeface="Inter"/>
                          <a:ea typeface="Inter"/>
                          <a:cs typeface="Inter"/>
                          <a:sym typeface="Inter"/>
                        </a:rPr>
                        <a:t>Name of the Deceased</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Soviet Union (USSR)</a:t>
                      </a:r>
                      <a:endParaRPr sz="1200">
                        <a:latin typeface="Inter"/>
                        <a:ea typeface="Inter"/>
                        <a:cs typeface="Inter"/>
                        <a:sym typeface="Inter"/>
                      </a:endParaRPr>
                    </a:p>
                  </a:txBody>
                  <a:tcPr marT="91425" marB="91425" marR="91425" marL="91425"/>
                </a:tc>
              </a:tr>
              <a:tr h="223550">
                <a:tc>
                  <a:txBody>
                    <a:bodyPr/>
                    <a:lstStyle/>
                    <a:p>
                      <a:pPr indent="0" lvl="0" marL="0" rtl="0" algn="l">
                        <a:spcBef>
                          <a:spcPts val="0"/>
                        </a:spcBef>
                        <a:spcAft>
                          <a:spcPts val="0"/>
                        </a:spcAft>
                        <a:buNone/>
                      </a:pPr>
                      <a:r>
                        <a:rPr b="1" lang="en" sz="1200">
                          <a:latin typeface="Inter"/>
                          <a:ea typeface="Inter"/>
                          <a:cs typeface="Inter"/>
                          <a:sym typeface="Inter"/>
                        </a:rPr>
                        <a:t>Date of Death</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00000">
                <a:tc>
                  <a:txBody>
                    <a:bodyPr/>
                    <a:lstStyle/>
                    <a:p>
                      <a:pPr indent="0" lvl="0" marL="0" rtl="0" algn="l">
                        <a:spcBef>
                          <a:spcPts val="0"/>
                        </a:spcBef>
                        <a:spcAft>
                          <a:spcPts val="0"/>
                        </a:spcAft>
                        <a:buNone/>
                      </a:pPr>
                      <a:r>
                        <a:rPr b="1" lang="en" sz="1200">
                          <a:latin typeface="Inter"/>
                          <a:ea typeface="Inter"/>
                          <a:cs typeface="Inter"/>
                          <a:sym typeface="Inter"/>
                        </a:rPr>
                        <a:t>Age at Time of Death</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 years (Born 1922)</a:t>
                      </a:r>
                      <a:endParaRPr sz="1200">
                        <a:latin typeface="Inter"/>
                        <a:ea typeface="Inter"/>
                        <a:cs typeface="Inter"/>
                        <a:sym typeface="Inter"/>
                      </a:endParaRPr>
                    </a:p>
                  </a:txBody>
                  <a:tcPr marT="91425" marB="91425" marR="91425" marL="91425"/>
                </a:tc>
              </a:tr>
            </a:tbl>
          </a:graphicData>
        </a:graphic>
      </p:graphicFrame>
      <p:pic>
        <p:nvPicPr>
          <p:cNvPr id="149" name="Google Shape;149;p29"/>
          <p:cNvPicPr preferRelativeResize="0"/>
          <p:nvPr/>
        </p:nvPicPr>
        <p:blipFill rotWithShape="1">
          <a:blip r:embed="rId4">
            <a:alphaModFix/>
          </a:blip>
          <a:srcRect b="0" l="0" r="45720" t="45079"/>
          <a:stretch/>
        </p:blipFill>
        <p:spPr>
          <a:xfrm>
            <a:off x="406438" y="2587325"/>
            <a:ext cx="2921850" cy="3284825"/>
          </a:xfrm>
          <a:prstGeom prst="rect">
            <a:avLst/>
          </a:prstGeom>
          <a:noFill/>
          <a:ln>
            <a:noFill/>
          </a:ln>
        </p:spPr>
      </p:pic>
      <p:graphicFrame>
        <p:nvGraphicFramePr>
          <p:cNvPr id="150" name="Google Shape;150;p29"/>
          <p:cNvGraphicFramePr/>
          <p:nvPr/>
        </p:nvGraphicFramePr>
        <p:xfrm>
          <a:off x="3749725" y="2620463"/>
          <a:ext cx="3000000" cy="3000000"/>
        </p:xfrm>
        <a:graphic>
          <a:graphicData uri="http://schemas.openxmlformats.org/drawingml/2006/table">
            <a:tbl>
              <a:tblPr>
                <a:noFill/>
                <a:tableStyleId>{A0C6D75A-A977-4A9A-B1A2-DBFF76521AD3}</a:tableStyleId>
              </a:tblPr>
              <a:tblGrid>
                <a:gridCol w="3514725"/>
              </a:tblGrid>
              <a:tr h="1028200">
                <a:tc>
                  <a:txBody>
                    <a:bodyPr/>
                    <a:lstStyle/>
                    <a:p>
                      <a:pPr indent="0" lvl="0" marL="0" rtl="0" algn="ctr">
                        <a:spcBef>
                          <a:spcPts val="0"/>
                        </a:spcBef>
                        <a:spcAft>
                          <a:spcPts val="0"/>
                        </a:spcAft>
                        <a:buNone/>
                      </a:pPr>
                      <a:r>
                        <a:rPr b="1" lang="en" sz="1300">
                          <a:latin typeface="Inter"/>
                          <a:ea typeface="Inter"/>
                          <a:cs typeface="Inter"/>
                          <a:sym typeface="Inter"/>
                        </a:rPr>
                        <a:t>Causes of Death</a:t>
                      </a:r>
                      <a:endParaRPr b="1" sz="1300">
                        <a:latin typeface="Inter"/>
                        <a:ea typeface="Inter"/>
                        <a:cs typeface="Inter"/>
                        <a:sym typeface="Inter"/>
                      </a:endParaRPr>
                    </a:p>
                    <a:p>
                      <a:pPr indent="0" lvl="0" marL="0" rtl="0" algn="ctr">
                        <a:spcBef>
                          <a:spcPts val="0"/>
                        </a:spcBef>
                        <a:spcAft>
                          <a:spcPts val="0"/>
                        </a:spcAft>
                        <a:buNone/>
                      </a:pPr>
                      <a:r>
                        <a:rPr i="1" lang="en" sz="1100">
                          <a:latin typeface="Inter"/>
                          <a:ea typeface="Inter"/>
                          <a:cs typeface="Inter"/>
                          <a:sym typeface="Inter"/>
                        </a:rPr>
                        <a:t>Based on your investigation, what political, economic, and social conditions might have contributed to the Soviet Union’s collapse? </a:t>
                      </a:r>
                      <a:r>
                        <a:rPr b="1" i="1" lang="en" sz="1100">
                          <a:latin typeface="Inter"/>
                          <a:ea typeface="Inter"/>
                          <a:cs typeface="Inter"/>
                          <a:sym typeface="Inter"/>
                        </a:rPr>
                        <a:t>Include a 1-2 sentence explanation.</a:t>
                      </a:r>
                      <a:endParaRPr b="1" i="1" sz="1100">
                        <a:latin typeface="Inter"/>
                        <a:ea typeface="Inter"/>
                        <a:cs typeface="Inter"/>
                        <a:sym typeface="Inter"/>
                      </a:endParaRPr>
                    </a:p>
                  </a:txBody>
                  <a:tcPr marT="91425" marB="91425" marR="91425" marL="91425"/>
                </a:tc>
              </a:tr>
              <a:tr h="1769150">
                <a:tc>
                  <a:txBody>
                    <a:bodyPr/>
                    <a:lstStyle/>
                    <a:p>
                      <a:pPr indent="0" lvl="0" marL="0" rtl="0" algn="l">
                        <a:spcBef>
                          <a:spcPts val="0"/>
                        </a:spcBef>
                        <a:spcAft>
                          <a:spcPts val="0"/>
                        </a:spcAft>
                        <a:buNone/>
                      </a:pPr>
                      <a:r>
                        <a:rPr b="1" lang="en" sz="1200">
                          <a:latin typeface="Inter"/>
                          <a:ea typeface="Inter"/>
                          <a:cs typeface="Inter"/>
                          <a:sym typeface="Inter"/>
                        </a:rPr>
                        <a:t>Political</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r>
              <a:tr h="1769150">
                <a:tc>
                  <a:txBody>
                    <a:bodyPr/>
                    <a:lstStyle/>
                    <a:p>
                      <a:pPr indent="0" lvl="0" marL="0" rtl="0" algn="l">
                        <a:spcBef>
                          <a:spcPts val="0"/>
                        </a:spcBef>
                        <a:spcAft>
                          <a:spcPts val="0"/>
                        </a:spcAft>
                        <a:buNone/>
                      </a:pPr>
                      <a:r>
                        <a:rPr b="1" lang="en" sz="1200">
                          <a:latin typeface="Inter"/>
                          <a:ea typeface="Inter"/>
                          <a:cs typeface="Inter"/>
                          <a:sym typeface="Inter"/>
                        </a:rPr>
                        <a:t>Economic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r>
              <a:tr h="1769150">
                <a:tc>
                  <a:txBody>
                    <a:bodyPr/>
                    <a:lstStyle/>
                    <a:p>
                      <a:pPr indent="0" lvl="0" marL="0" rtl="0" algn="l">
                        <a:spcBef>
                          <a:spcPts val="0"/>
                        </a:spcBef>
                        <a:spcAft>
                          <a:spcPts val="0"/>
                        </a:spcAft>
                        <a:buNone/>
                      </a:pPr>
                      <a:r>
                        <a:rPr b="1" lang="en" sz="1200">
                          <a:latin typeface="Inter"/>
                          <a:ea typeface="Inter"/>
                          <a:cs typeface="Inter"/>
                          <a:sym typeface="Inter"/>
                        </a:rPr>
                        <a:t>Social</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r>
            </a:tbl>
          </a:graphicData>
        </a:graphic>
      </p:graphicFrame>
      <p:graphicFrame>
        <p:nvGraphicFramePr>
          <p:cNvPr id="151" name="Google Shape;151;p29"/>
          <p:cNvGraphicFramePr/>
          <p:nvPr/>
        </p:nvGraphicFramePr>
        <p:xfrm>
          <a:off x="406450" y="5872150"/>
          <a:ext cx="3000000" cy="3000000"/>
        </p:xfrm>
        <a:graphic>
          <a:graphicData uri="http://schemas.openxmlformats.org/drawingml/2006/table">
            <a:tbl>
              <a:tblPr>
                <a:noFill/>
                <a:tableStyleId>{A0C6D75A-A977-4A9A-B1A2-DBFF76521AD3}</a:tableStyleId>
              </a:tblPr>
              <a:tblGrid>
                <a:gridCol w="3178375"/>
              </a:tblGrid>
              <a:tr h="795250">
                <a:tc>
                  <a:txBody>
                    <a:bodyPr/>
                    <a:lstStyle/>
                    <a:p>
                      <a:pPr indent="0" lvl="0" marL="0" rtl="0" algn="ctr">
                        <a:spcBef>
                          <a:spcPts val="0"/>
                        </a:spcBef>
                        <a:spcAft>
                          <a:spcPts val="0"/>
                        </a:spcAft>
                        <a:buNone/>
                      </a:pPr>
                      <a:r>
                        <a:rPr b="1" lang="en" sz="1300">
                          <a:latin typeface="Inter"/>
                          <a:ea typeface="Inter"/>
                          <a:cs typeface="Inter"/>
                          <a:sym typeface="Inter"/>
                        </a:rPr>
                        <a:t>Immediate Cause of Death</a:t>
                      </a:r>
                      <a:endParaRPr b="1" sz="1300">
                        <a:latin typeface="Inter"/>
                        <a:ea typeface="Inter"/>
                        <a:cs typeface="Inter"/>
                        <a:sym typeface="Inter"/>
                      </a:endParaRPr>
                    </a:p>
                    <a:p>
                      <a:pPr indent="0" lvl="0" marL="0" rtl="0" algn="ctr">
                        <a:spcBef>
                          <a:spcPts val="0"/>
                        </a:spcBef>
                        <a:spcAft>
                          <a:spcPts val="0"/>
                        </a:spcAft>
                        <a:buNone/>
                      </a:pPr>
                      <a:r>
                        <a:rPr i="1" lang="en" sz="1100">
                          <a:latin typeface="Inter"/>
                          <a:ea typeface="Inter"/>
                          <a:cs typeface="Inter"/>
                          <a:sym typeface="Inter"/>
                        </a:rPr>
                        <a:t>What do you believe was the immediate cause of death? Explain your answer. </a:t>
                      </a:r>
                      <a:endParaRPr i="1" sz="1100">
                        <a:latin typeface="Inter"/>
                        <a:ea typeface="Inter"/>
                        <a:cs typeface="Inter"/>
                        <a:sym typeface="Inter"/>
                      </a:endParaRPr>
                    </a:p>
                  </a:txBody>
                  <a:tcPr marT="91425" marB="91425" marR="91425" marL="91425"/>
                </a:tc>
              </a:tr>
              <a:tr h="2852575">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bl>
          </a:graphicData>
        </a:graphic>
      </p:graphicFrame>
      <p:sp>
        <p:nvSpPr>
          <p:cNvPr id="152" name="Google Shape;152;p29"/>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3" name="Google Shape;153;p29"/>
          <p:cNvPicPr preferRelativeResize="0"/>
          <p:nvPr/>
        </p:nvPicPr>
        <p:blipFill>
          <a:blip r:embed="rId5">
            <a:alphaModFix/>
          </a:blip>
          <a:stretch>
            <a:fillRect/>
          </a:stretch>
        </p:blipFill>
        <p:spPr>
          <a:xfrm>
            <a:off x="402969" y="9712396"/>
            <a:ext cx="257457" cy="257457"/>
          </a:xfrm>
          <a:prstGeom prst="rect">
            <a:avLst/>
          </a:prstGeom>
          <a:noFill/>
          <a:ln>
            <a:noFill/>
          </a:ln>
        </p:spPr>
      </p:pic>
      <p:sp>
        <p:nvSpPr>
          <p:cNvPr id="154" name="Google Shape;154;p29"/>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pic>
        <p:nvPicPr>
          <p:cNvPr id="159" name="Google Shape;159;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0" name="Google Shape;160;p30"/>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political, economic, and social factors contributed to the weakening of Soviet control by 1991?</a:t>
            </a:r>
            <a:endParaRPr i="1" sz="1700">
              <a:solidFill>
                <a:schemeClr val="dk1"/>
              </a:solidFill>
              <a:latin typeface="Inter"/>
              <a:ea typeface="Inter"/>
              <a:cs typeface="Inter"/>
              <a:sym typeface="Inter"/>
            </a:endParaRPr>
          </a:p>
        </p:txBody>
      </p:sp>
      <p:sp>
        <p:nvSpPr>
          <p:cNvPr id="161" name="Google Shape;161;p3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10: A New Global World</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a:t>
            </a:r>
            <a:endParaRPr sz="1500">
              <a:solidFill>
                <a:srgbClr val="000000"/>
              </a:solidFill>
              <a:latin typeface="Plus Jakarta Sans Medium"/>
              <a:ea typeface="Plus Jakarta Sans Medium"/>
              <a:cs typeface="Plus Jakarta Sans Medium"/>
              <a:sym typeface="Plus Jakarta Sans Medium"/>
            </a:endParaRPr>
          </a:p>
        </p:txBody>
      </p:sp>
      <p:pic>
        <p:nvPicPr>
          <p:cNvPr id="162" name="Google Shape;162;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3" name="Google Shape;16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5" name="Google Shape;165;p30"/>
          <p:cNvSpPr txBox="1"/>
          <p:nvPr/>
        </p:nvSpPr>
        <p:spPr>
          <a:xfrm>
            <a:off x="455300" y="31808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Below is a list of causes for the collapse of the Soviet Union. On the right, rank the list in order from “most significant” to “least significant” based on your own understanding. Then, provide a rationale for your #1 choice.</a:t>
            </a:r>
            <a:endParaRPr sz="1200">
              <a:solidFill>
                <a:schemeClr val="dk1"/>
              </a:solidFill>
              <a:latin typeface="Halant"/>
              <a:ea typeface="Halant"/>
              <a:cs typeface="Halant"/>
              <a:sym typeface="Halant"/>
            </a:endParaRPr>
          </a:p>
        </p:txBody>
      </p:sp>
      <p:sp>
        <p:nvSpPr>
          <p:cNvPr id="166" name="Google Shape;166;p30"/>
          <p:cNvSpPr/>
          <p:nvPr/>
        </p:nvSpPr>
        <p:spPr>
          <a:xfrm>
            <a:off x="731000" y="3938500"/>
            <a:ext cx="3732000" cy="3090600"/>
          </a:xfrm>
          <a:prstGeom prst="rect">
            <a:avLst/>
          </a:prstGeom>
          <a:noFill/>
          <a:ln cap="flat" cmpd="sng" w="9525">
            <a:solidFill>
              <a:srgbClr val="999999"/>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Western newspapers on Chernobyl</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Boris Yeltsin atop a tank</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Resignation of Mikhail Gorbachev</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Nuclear power</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Long queues at Soviet shops</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Rally of railroad workers in Minsk</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First McDonald’s</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The People’s Movement of Ukraine</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Soviet troops leave Poland</a:t>
            </a:r>
            <a:endParaRPr>
              <a:latin typeface="Inter"/>
              <a:ea typeface="Inter"/>
              <a:cs typeface="Inter"/>
              <a:sym typeface="Inter"/>
            </a:endParaRPr>
          </a:p>
        </p:txBody>
      </p:sp>
      <p:sp>
        <p:nvSpPr>
          <p:cNvPr id="167" name="Google Shape;167;p30"/>
          <p:cNvSpPr/>
          <p:nvPr/>
        </p:nvSpPr>
        <p:spPr>
          <a:xfrm>
            <a:off x="4622150" y="3938500"/>
            <a:ext cx="2419200" cy="4485300"/>
          </a:xfrm>
          <a:prstGeom prst="rect">
            <a:avLst/>
          </a:prstGeom>
          <a:noFill/>
          <a:ln>
            <a:noFill/>
          </a:ln>
        </p:spPr>
        <p:txBody>
          <a:bodyPr anchorCtr="0" anchor="t" bIns="91425" lIns="91425" spcFirstLastPara="1" rIns="91425" wrap="square" tIns="91425">
            <a:noAutofit/>
          </a:bodyPr>
          <a:lstStyle/>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p:txBody>
      </p:sp>
      <p:sp>
        <p:nvSpPr>
          <p:cNvPr id="168" name="Google Shape;168;p30"/>
          <p:cNvSpPr/>
          <p:nvPr/>
        </p:nvSpPr>
        <p:spPr>
          <a:xfrm>
            <a:off x="731000" y="7234300"/>
            <a:ext cx="3732000" cy="2037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p:txBody>
      </p:sp>
      <p:sp>
        <p:nvSpPr>
          <p:cNvPr id="169" name="Google Shape;169;p30"/>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